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7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4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8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2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3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87afe1051b_2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g287afe1051b_2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afe1051b_2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g287afe1051b_2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7afe1051b_2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287afe1051b_2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7afe105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87afe105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87afe1051b_2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g287afe1051b_2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87afe1051b_2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287afe1051b_2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87afe1051b_2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287afe1051b_2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87afe1051b_2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287afe1051b_2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87afe1051b_2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g287afe1051b_2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87afe1051b_2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g287afe1051b_2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hydroponics-farming-concept-vector-27183466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reepik.com/premium-vector/hydroponics-benefits-concept-with-water-saving-fast-growth-symbols-cartoon_13768284.html" TargetMode="External"/><Relationship Id="rId5" Type="http://schemas.openxmlformats.org/officeDocument/2006/relationships/hyperlink" Target="https://www.istockphoto.com/vector/hydroponics-plants-vector-isolated-illustration-gm968421950-264048421" TargetMode="External"/><Relationship Id="rId4" Type="http://schemas.openxmlformats.org/officeDocument/2006/relationships/hyperlink" Target="https://www.istockphoto.com/vector/young-seedling-of-vegetable-grows-in-fertile-soil-sprout-with-underground-root-gm1213143822-352438337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2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52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228475" y="45746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33: Top view of Grow Lights bolted </a:t>
            </a:r>
            <a:r>
              <a:rPr lang="en" dirty="0"/>
              <a:t>on the underside of the lid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 descr="DHT22 Digital Temperature &amp; Humidity Sensor DHT-22 AM23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857" y="825003"/>
            <a:ext cx="873919" cy="87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6472" y="3243072"/>
            <a:ext cx="1870696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7664" y="3243071"/>
            <a:ext cx="963167" cy="15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70" y="2716385"/>
            <a:ext cx="2736968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875" y="2535582"/>
            <a:ext cx="839483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5676" y="2064608"/>
            <a:ext cx="1734844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33" y="1759924"/>
            <a:ext cx="772325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0747" y="2364161"/>
            <a:ext cx="3521711" cy="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1154961"/>
            <a:ext cx="1637976" cy="29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0372" y="811527"/>
            <a:ext cx="1969956" cy="13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7899" y="955639"/>
            <a:ext cx="634805" cy="87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1226" y="1221717"/>
            <a:ext cx="1165145" cy="97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9031" y="3239520"/>
            <a:ext cx="2331335" cy="133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764230">
            <a:off x="3268195" y="1486531"/>
            <a:ext cx="77838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5000" y="1161288"/>
            <a:ext cx="301650" cy="11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5950" y="1087250"/>
            <a:ext cx="905748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255067">
            <a:off x="5212444" y="1319982"/>
            <a:ext cx="77841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751390">
            <a:off x="5681189" y="1293159"/>
            <a:ext cx="77845" cy="13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4168" y="2980944"/>
            <a:ext cx="2087199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1375" y="3300984"/>
            <a:ext cx="97887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6725" y="3300975"/>
            <a:ext cx="1444977" cy="1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1349" y="1037162"/>
            <a:ext cx="786017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0700" y="1087250"/>
            <a:ext cx="1861694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8350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9775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145798">
            <a:off x="3610644" y="1310906"/>
            <a:ext cx="77837" cy="10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1532" y="990469"/>
            <a:ext cx="78601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200536"/>
            <a:ext cx="2349999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951" y="2620172"/>
            <a:ext cx="2398416" cy="34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5804" y="2537915"/>
            <a:ext cx="657628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7212" y="1972588"/>
            <a:ext cx="995255" cy="90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1857" y="1804222"/>
            <a:ext cx="673657" cy="53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6523" y="2263277"/>
            <a:ext cx="1554303" cy="34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9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Our System Thus Far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17" name="Google Shape;717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718" name="Google Shape;718;p79" descr="A machine with wires and a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145193" y="1288422"/>
            <a:ext cx="3812496" cy="28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9"/>
          <p:cNvSpPr txBox="1"/>
          <p:nvPr/>
        </p:nvSpPr>
        <p:spPr>
          <a:xfrm>
            <a:off x="2682534" y="4663217"/>
            <a:ext cx="2798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Front view of our system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49: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757" name="Google Shape;75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700" y="944525"/>
            <a:ext cx="8174100" cy="346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4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4"/>
          <p:cNvSpPr txBox="1"/>
          <p:nvPr/>
        </p:nvSpPr>
        <p:spPr>
          <a:xfrm>
            <a:off x="660200" y="4720175"/>
            <a:ext cx="7753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50: Visualizations from the sensor data collected by the Raspberry Pi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65" name="Google Shape;765;p85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25" y="783663"/>
            <a:ext cx="7883758" cy="3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5"/>
          <p:cNvSpPr txBox="1"/>
          <p:nvPr/>
        </p:nvSpPr>
        <p:spPr>
          <a:xfrm>
            <a:off x="736975" y="4720175"/>
            <a:ext cx="7735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51: Updated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52: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55: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1019" y="2092995"/>
            <a:ext cx="4373223" cy="92881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Viability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813" name="Google Shape;813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425" y="76200"/>
            <a:ext cx="3232474" cy="249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425" y="2571750"/>
            <a:ext cx="3232486" cy="24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0575" y="76200"/>
            <a:ext cx="3041066" cy="2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7075" y="2572325"/>
            <a:ext cx="3232475" cy="1534969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1"/>
          <p:cNvSpPr txBox="1"/>
          <p:nvPr/>
        </p:nvSpPr>
        <p:spPr>
          <a:xfrm>
            <a:off x="3961250" y="4456975"/>
            <a:ext cx="46611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56: Total expenditure thus far behind the system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828" name="Google Shape;828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3900" y="1376363"/>
            <a:ext cx="61436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93"/>
          <p:cNvSpPr txBox="1"/>
          <p:nvPr/>
        </p:nvSpPr>
        <p:spPr>
          <a:xfrm>
            <a:off x="333850" y="278550"/>
            <a:ext cx="72261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 Costs for the Modules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 txBox="1"/>
          <p:nvPr/>
        </p:nvSpPr>
        <p:spPr>
          <a:xfrm>
            <a:off x="1965275" y="3875725"/>
            <a:ext cx="62952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57: Fixed costs behind the components used in each module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836" name="Google Shape;836;p94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1 Growth Module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025" y="750975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4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58: Average cost vs Production cycle graph using 1 Growth Module</a:t>
            </a:r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844" name="Google Shape;844;p95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2 Growth Modules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025" y="664375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5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59: Average cost vs Production cycle graph using 2 Growth Module</a:t>
            </a:r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852" name="Google Shape;852;p96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4 Growth Module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025" y="794850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6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60: Average cost vs Production cycle graph using 4 Growth Module</a:t>
            </a:r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70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Timeline for the different stages of the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Produce from this system will be free of pesticides and thus much healthier.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Our system will control more parameters than previous works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Thus far, we have implemented automation to monitor the pH, EC and water temperature.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implementing further automation and adding IoT to the system to monitor its status remotely.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developing a decision making system based on XGboost.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21" name="Google Shape;921;p102"/>
          <p:cNvSpPr txBox="1">
            <a:spLocks noGrp="1"/>
          </p:cNvSpPr>
          <p:nvPr>
            <p:ph type="body" idx="1"/>
          </p:nvPr>
        </p:nvSpPr>
        <p:spPr>
          <a:xfrm>
            <a:off x="311700" y="928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chemeClr val="dk1"/>
                </a:solidFill>
              </a:rPr>
              <a:t>[1] Gericke, William F. (1937). "Hydroponics - crop production in liquid culture media". Science. 85 (2198): 177– 178.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[2] Macrovector, </a:t>
            </a:r>
            <a:r>
              <a:rPr lang="en" sz="1050" i="1">
                <a:solidFill>
                  <a:schemeClr val="dk1"/>
                </a:solidFill>
              </a:rPr>
              <a:t>Hydroponics Farming Concept</a:t>
            </a:r>
            <a:r>
              <a:rPr lang="en" sz="1050">
                <a:solidFill>
                  <a:schemeClr val="dk1"/>
                </a:solidFill>
              </a:rPr>
              <a:t>,[Online],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Available: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https://www.vectorstock.com/royalty-free-vector/hydroponics-farming-concept-vector-27183466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[3] iStock, </a:t>
            </a:r>
            <a:r>
              <a:rPr lang="en" sz="1050" i="1">
                <a:solidFill>
                  <a:schemeClr val="dk1"/>
                </a:solidFill>
              </a:rPr>
              <a:t>Young seedling of vegetable grows in fertile soi sprout with underground rootl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4"/>
              </a:rPr>
              <a:t>https://www.istockphoto.com/vector/young-seedling-of-vegetable-grows-in-fertile-soil-sprout-with-underground-root-gm1213143822-352438337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[4] iStock, </a:t>
            </a:r>
            <a:r>
              <a:rPr lang="en" sz="1050" i="1">
                <a:solidFill>
                  <a:schemeClr val="dk1"/>
                </a:solidFill>
              </a:rPr>
              <a:t>Hydroponics plants vector isolated illustration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5"/>
              </a:rPr>
              <a:t>https://www.istockphoto.com/vector/hydroponics-plants-vector-isolated-illustration-gm968421950-264048421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[5] Freepik, </a:t>
            </a:r>
            <a:r>
              <a:rPr lang="en" sz="1050" i="1">
                <a:solidFill>
                  <a:schemeClr val="dk1"/>
                </a:solidFill>
              </a:rPr>
              <a:t>Hydroponics benefits concept with water saving fast growth symbols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6"/>
              </a:rPr>
              <a:t>https://www.freepik.com/premium-vector/hydroponics-benefits-concept-with-water-saving-fast-growth-symbols-cartoon_13768284.html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[6] 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Lineham, Verity, Sally Thorpe, Neil Andrews, Yeon Kim, and Farah Beaini.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Food Demand to 2050: Opportunities for Australian Agriculture, Algebraic Description of Agrifood Model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. ABARES, 2012.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[7] Palande, Vaibhav, Adam Zaheer, and Kiran George. "Fully automated hydroponic system for indoor plant growth."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Procedia Computer Science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129 (2018): 482-488.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</a:rPr>
              <a:t>[8] D. Adidrana and N. Surantha, "Hydroponic Nutrient Control System based on Internet of Things and K-Nearest Neighbors," 2019 International Conference on Computer, Control, Informatics and its Applications (IC3INA), Tangerang, Indonesia, 2019, pp. 166-171, doi: 10.1109/IC3INA48034.2019.8949585.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[9] Kularbphettong, Kunyanuth, Udomlux Ampant, and Nutthaphol Kongrodj. "An automated hydroponics system based on mobile application."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International Journal of Information and Education Technology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9.8 (2019): 548-552.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[10]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M. Mehra, S. Saxena, S. Sankaranarayanan, R. J. Tom, and M. Veeramanikan- dan, “Iot based hydroponics system using deep neural networks,” Computers and electronics in agriculture, vol. 155, pp. 473–486, 2018.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[11] D. S. Domingues, H. W. Takahashi, C. A. Camara, and S. L. Nixdorf, “Automated system developed to control ph and concentration of nutrient solution evaluated in hydroponic lettuce production,” Computers and electronics in agriculture, vol. 84, pp. 53–61, 2012.</a:t>
            </a:r>
            <a:b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</a:rPr>
              <a:t>[12] C. S. Dr. Melissa Brechner, Dr. A.J. Both, Hydroponic Lettuce Handbook. New York, USA: Cornell University Controlled Environment Agriculture Program, 2013.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050"/>
          </a:p>
        </p:txBody>
      </p:sp>
      <p:sp>
        <p:nvSpPr>
          <p:cNvPr id="922" name="Google Shape;922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1944</Words>
  <Application>Microsoft Office PowerPoint</Application>
  <PresentationFormat>On-screen Show (16:9)</PresentationFormat>
  <Paragraphs>270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Roboto</vt:lpstr>
      <vt:lpstr>Times New Roman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System Thus Far 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PowerPoint Presentation</vt:lpstr>
      <vt:lpstr>PowerPoint Presentation</vt:lpstr>
      <vt:lpstr>Google Sheet Spreadsheet updates</vt:lpstr>
      <vt:lpstr>Result</vt:lpstr>
      <vt:lpstr>Economic Viability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Mikdam-Al-Maad Ronoue</cp:lastModifiedBy>
  <cp:revision>3</cp:revision>
  <dcterms:modified xsi:type="dcterms:W3CDTF">2023-10-03T16:25:35Z</dcterms:modified>
</cp:coreProperties>
</file>